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8" r:id="rId3"/>
    <p:sldId id="271" r:id="rId4"/>
    <p:sldId id="260" r:id="rId5"/>
    <p:sldId id="261" r:id="rId6"/>
    <p:sldId id="264" r:id="rId7"/>
    <p:sldId id="269" r:id="rId8"/>
    <p:sldId id="262" r:id="rId9"/>
    <p:sldId id="263" r:id="rId10"/>
    <p:sldId id="265" r:id="rId11"/>
    <p:sldId id="266" r:id="rId12"/>
    <p:sldId id="267" r:id="rId13"/>
    <p:sldId id="268" r:id="rId14"/>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r>
              <a:rPr lang="en-US"/>
              <a:t>FRAME ROUNDTABLE, OCTOBER 31, 11:00, ATKINS AUDITORIUM</a:t>
            </a:r>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r>
              <a:rPr lang="en-US"/>
              <a:t>10/31/2019</a:t>
            </a:r>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D010C67-118B-4F7B-84C9-4B0F595A9448}" type="slidenum">
              <a:rPr lang="en-US" smtClean="0"/>
              <a:t>‹#›</a:t>
            </a:fld>
            <a:endParaRPr lang="en-US"/>
          </a:p>
        </p:txBody>
      </p:sp>
    </p:spTree>
    <p:extLst>
      <p:ext uri="{BB962C8B-B14F-4D97-AF65-F5344CB8AC3E}">
        <p14:creationId xmlns:p14="http://schemas.microsoft.com/office/powerpoint/2010/main" val="433863684"/>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r>
              <a:rPr lang="en-US"/>
              <a:t>FRAME ROUNDTABLE, OCTOBER 31, 11:00, ATKINS AUDITORIUM</a:t>
            </a:r>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r>
              <a:rPr lang="en-US"/>
              <a:t>10/31/2019</a:t>
            </a:r>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4D4BF6A5-0AAE-48E0-9363-D8CAC3A57BCE}" type="slidenum">
              <a:rPr lang="en-US" smtClean="0"/>
              <a:t>‹#›</a:t>
            </a:fld>
            <a:endParaRPr lang="en-US"/>
          </a:p>
        </p:txBody>
      </p:sp>
    </p:spTree>
    <p:extLst>
      <p:ext uri="{BB962C8B-B14F-4D97-AF65-F5344CB8AC3E}">
        <p14:creationId xmlns:p14="http://schemas.microsoft.com/office/powerpoint/2010/main" val="3606420685"/>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151B5-A0A5-4A69-9300-F5640D77A67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9812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151B5-A0A5-4A69-9300-F5640D77A67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188141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151B5-A0A5-4A69-9300-F5640D77A67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242810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151B5-A0A5-4A69-9300-F5640D77A67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101833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8151B5-A0A5-4A69-9300-F5640D77A67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233233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8151B5-A0A5-4A69-9300-F5640D77A67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120137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8151B5-A0A5-4A69-9300-F5640D77A67F}"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397498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8151B5-A0A5-4A69-9300-F5640D77A67F}"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242360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151B5-A0A5-4A69-9300-F5640D77A67F}"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169647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151B5-A0A5-4A69-9300-F5640D77A67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93929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151B5-A0A5-4A69-9300-F5640D77A67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4A582-1DE0-4BEE-9AB5-B8B47273E185}" type="slidenum">
              <a:rPr lang="en-US" smtClean="0"/>
              <a:t>‹#›</a:t>
            </a:fld>
            <a:endParaRPr lang="en-US"/>
          </a:p>
        </p:txBody>
      </p:sp>
    </p:spTree>
    <p:extLst>
      <p:ext uri="{BB962C8B-B14F-4D97-AF65-F5344CB8AC3E}">
        <p14:creationId xmlns:p14="http://schemas.microsoft.com/office/powerpoint/2010/main" val="44941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151B5-A0A5-4A69-9300-F5640D77A67F}"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4A582-1DE0-4BEE-9AB5-B8B47273E185}" type="slidenum">
              <a:rPr lang="en-US" smtClean="0"/>
              <a:t>‹#›</a:t>
            </a:fld>
            <a:endParaRPr lang="en-US"/>
          </a:p>
        </p:txBody>
      </p:sp>
    </p:spTree>
    <p:extLst>
      <p:ext uri="{BB962C8B-B14F-4D97-AF65-F5344CB8AC3E}">
        <p14:creationId xmlns:p14="http://schemas.microsoft.com/office/powerpoint/2010/main" val="15313214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8853"/>
            <a:ext cx="9144000" cy="2387600"/>
          </a:xfrm>
        </p:spPr>
        <p:txBody>
          <a:bodyPr/>
          <a:lstStyle/>
          <a:p>
            <a:r>
              <a:rPr lang="en-US" i="1" dirty="0">
                <a:latin typeface="Franklin Gothic Medium Cond" panose="020B0606030402020204" pitchFamily="34" charset="0"/>
              </a:rPr>
              <a:t>Museum as Brave Space</a:t>
            </a:r>
          </a:p>
        </p:txBody>
      </p:sp>
      <p:sp>
        <p:nvSpPr>
          <p:cNvPr id="3" name="Subtitle 2"/>
          <p:cNvSpPr>
            <a:spLocks noGrp="1"/>
          </p:cNvSpPr>
          <p:nvPr>
            <p:ph type="subTitle" idx="1"/>
          </p:nvPr>
        </p:nvSpPr>
        <p:spPr>
          <a:xfrm>
            <a:off x="1524000" y="4145245"/>
            <a:ext cx="9144000" cy="1655762"/>
          </a:xfrm>
        </p:spPr>
        <p:txBody>
          <a:bodyPr>
            <a:normAutofit fontScale="77500" lnSpcReduction="20000"/>
          </a:bodyPr>
          <a:lstStyle/>
          <a:p>
            <a:r>
              <a:rPr lang="en-US" dirty="0">
                <a:latin typeface="Franklin Gothic Medium Cond" panose="020B0606030402020204" pitchFamily="34" charset="0"/>
              </a:rPr>
              <a:t>FRAME Annual Conference Round Table </a:t>
            </a:r>
          </a:p>
          <a:p>
            <a:r>
              <a:rPr lang="en-US" dirty="0">
                <a:latin typeface="Franklin Gothic Medium Cond" panose="020B0606030402020204" pitchFamily="34" charset="0"/>
              </a:rPr>
              <a:t>October 31, 2019 </a:t>
            </a:r>
          </a:p>
          <a:p>
            <a:endParaRPr lang="en-US" dirty="0">
              <a:latin typeface="Franklin Gothic Medium Cond" panose="020B0606030402020204" pitchFamily="34" charset="0"/>
            </a:endParaRPr>
          </a:p>
          <a:p>
            <a:r>
              <a:rPr lang="en-US" dirty="0">
                <a:latin typeface="Franklin Gothic Medium Cond" panose="020B0606030402020204" pitchFamily="34" charset="0"/>
              </a:rPr>
              <a:t>Olivier Meslay, </a:t>
            </a:r>
            <a:r>
              <a:rPr lang="en-US" dirty="0" err="1">
                <a:latin typeface="Franklin Gothic Medium Cond" panose="020B0606030402020204" pitchFamily="34" charset="0"/>
              </a:rPr>
              <a:t>Hardymon</a:t>
            </a:r>
            <a:r>
              <a:rPr lang="en-US" dirty="0">
                <a:latin typeface="Franklin Gothic Medium Cond" panose="020B0606030402020204" pitchFamily="34" charset="0"/>
              </a:rPr>
              <a:t> Director </a:t>
            </a:r>
          </a:p>
          <a:p>
            <a:r>
              <a:rPr lang="en-US" dirty="0">
                <a:latin typeface="Franklin Gothic Medium Cond" panose="020B0606030402020204" pitchFamily="34" charset="0"/>
              </a:rPr>
              <a:t>Sterling and Francine Clark Art Institute</a:t>
            </a:r>
          </a:p>
        </p:txBody>
      </p:sp>
      <p:pic>
        <p:nvPicPr>
          <p:cNvPr id="4" name="Picture 6" descr="https://www.clarkart.edu/App/Images/logo-l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08" y="2598084"/>
            <a:ext cx="5636712" cy="954107"/>
          </a:xfrm>
          <a:prstGeom prst="rect">
            <a:avLst/>
          </a:prstGeom>
          <a:noFill/>
        </p:spPr>
        <p:txBody>
          <a:bodyPr wrap="square" rtlCol="0">
            <a:spAutoFit/>
          </a:bodyPr>
          <a:lstStyle/>
          <a:p>
            <a:pPr algn="ctr"/>
            <a:r>
              <a:rPr lang="en-US" sz="3200" dirty="0">
                <a:latin typeface="Franklin Gothic Medium Cond" panose="020B0606030402020204" pitchFamily="34" charset="0"/>
              </a:rPr>
              <a:t>Nikolai </a:t>
            </a:r>
            <a:r>
              <a:rPr lang="en-US" sz="3200" dirty="0" err="1">
                <a:latin typeface="Franklin Gothic Medium Cond" panose="020B0606030402020204" pitchFamily="34" charset="0"/>
              </a:rPr>
              <a:t>Astrup</a:t>
            </a:r>
            <a:r>
              <a:rPr lang="en-US" sz="3200" dirty="0">
                <a:latin typeface="Franklin Gothic Medium Cond" panose="020B0606030402020204" pitchFamily="34" charset="0"/>
              </a:rPr>
              <a:t>: Visions of Norway </a:t>
            </a:r>
          </a:p>
          <a:p>
            <a:pPr algn="ctr"/>
            <a:r>
              <a:rPr lang="en-US" sz="2400" dirty="0">
                <a:latin typeface="Franklin Gothic Medium Cond" panose="020B0606030402020204" pitchFamily="34" charset="0"/>
              </a:rPr>
              <a:t>June 13, 2020 – September 7, 2020</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907" y="283335"/>
            <a:ext cx="6911093" cy="6168980"/>
          </a:xfrm>
          <a:prstGeom prst="rect">
            <a:avLst/>
          </a:prstGeom>
        </p:spPr>
      </p:pic>
      <p:pic>
        <p:nvPicPr>
          <p:cNvPr id="4" name="Picture 6" descr="https://www.clarkart.edu/App/Images/logo-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4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69277"/>
            <a:ext cx="8273562" cy="954107"/>
          </a:xfrm>
          <a:prstGeom prst="rect">
            <a:avLst/>
          </a:prstGeom>
          <a:noFill/>
        </p:spPr>
        <p:txBody>
          <a:bodyPr wrap="square" rtlCol="0">
            <a:spAutoFit/>
          </a:bodyPr>
          <a:lstStyle/>
          <a:p>
            <a:pPr algn="ctr"/>
            <a:r>
              <a:rPr lang="en-US" sz="3200" dirty="0">
                <a:latin typeface="Franklin Gothic Medium Cond" panose="020B0606030402020204" pitchFamily="34" charset="0"/>
              </a:rPr>
              <a:t>Lin May Saeed: Arrival of the Animals</a:t>
            </a:r>
          </a:p>
          <a:p>
            <a:pPr algn="ctr"/>
            <a:r>
              <a:rPr lang="en-US" sz="2400" dirty="0">
                <a:latin typeface="Franklin Gothic Medium Cond" panose="020B0606030402020204" pitchFamily="34" charset="0"/>
              </a:rPr>
              <a:t>June 22, 2020 – October 12, 2020</a:t>
            </a:r>
          </a:p>
        </p:txBody>
      </p:sp>
      <p:pic>
        <p:nvPicPr>
          <p:cNvPr id="3" name="Picture 2">
            <a:extLst>
              <a:ext uri="{FF2B5EF4-FFF2-40B4-BE49-F238E27FC236}">
                <a16:creationId xmlns:a16="http://schemas.microsoft.com/office/drawing/2014/main" id="{0CF9244C-BBE0-4688-B93A-6440D755F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021" y="1656764"/>
            <a:ext cx="5672737" cy="4000419"/>
          </a:xfrm>
          <a:prstGeom prst="rect">
            <a:avLst/>
          </a:prstGeom>
        </p:spPr>
      </p:pic>
      <p:pic>
        <p:nvPicPr>
          <p:cNvPr id="4" name="Picture 3">
            <a:extLst>
              <a:ext uri="{FF2B5EF4-FFF2-40B4-BE49-F238E27FC236}">
                <a16:creationId xmlns:a16="http://schemas.microsoft.com/office/drawing/2014/main" id="{EB6B15B6-6ADE-4951-96E6-C31111765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431" y="1440491"/>
            <a:ext cx="5165871" cy="4432963"/>
          </a:xfrm>
          <a:prstGeom prst="rect">
            <a:avLst/>
          </a:prstGeom>
        </p:spPr>
      </p:pic>
      <p:pic>
        <p:nvPicPr>
          <p:cNvPr id="5" name="Picture 6" descr="https://www.clarkart.edu/App/Images/logo-l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8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38" y="2690297"/>
            <a:ext cx="4546948" cy="954107"/>
          </a:xfrm>
          <a:prstGeom prst="rect">
            <a:avLst/>
          </a:prstGeom>
          <a:noFill/>
        </p:spPr>
        <p:txBody>
          <a:bodyPr wrap="square" rtlCol="0">
            <a:spAutoFit/>
          </a:bodyPr>
          <a:lstStyle/>
          <a:p>
            <a:pPr algn="ctr"/>
            <a:r>
              <a:rPr lang="en-US" sz="3200" dirty="0">
                <a:latin typeface="Franklin Gothic Medium Cond" panose="020B0606030402020204" pitchFamily="34" charset="0"/>
              </a:rPr>
              <a:t>Ground/work</a:t>
            </a:r>
          </a:p>
          <a:p>
            <a:pPr algn="ctr"/>
            <a:r>
              <a:rPr lang="en-US" sz="2400" dirty="0">
                <a:latin typeface="Franklin Gothic Medium Cond" panose="020B0606030402020204" pitchFamily="34" charset="0"/>
              </a:rPr>
              <a:t>June 27, 2020 – Late Spring 2021</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6656" y="592428"/>
            <a:ext cx="7985344" cy="5323562"/>
          </a:xfrm>
          <a:prstGeom prst="rect">
            <a:avLst/>
          </a:prstGeom>
        </p:spPr>
      </p:pic>
      <p:pic>
        <p:nvPicPr>
          <p:cNvPr id="4" name="Picture 6" descr="https://www.clarkart.edu/App/Images/logo-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60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104" y="215738"/>
            <a:ext cx="4747364" cy="954107"/>
          </a:xfrm>
          <a:prstGeom prst="rect">
            <a:avLst/>
          </a:prstGeom>
          <a:noFill/>
        </p:spPr>
        <p:txBody>
          <a:bodyPr wrap="square" rtlCol="0">
            <a:spAutoFit/>
          </a:bodyPr>
          <a:lstStyle/>
          <a:p>
            <a:pPr algn="ctr"/>
            <a:r>
              <a:rPr lang="en-US" sz="3200" dirty="0">
                <a:latin typeface="Franklin Gothic Medium Cond" panose="020B0606030402020204" pitchFamily="34" charset="0"/>
              </a:rPr>
              <a:t>Pia </a:t>
            </a:r>
            <a:r>
              <a:rPr lang="en-US" sz="3200" dirty="0" err="1">
                <a:latin typeface="Franklin Gothic Medium Cond" panose="020B0606030402020204" pitchFamily="34" charset="0"/>
              </a:rPr>
              <a:t>Camil</a:t>
            </a:r>
            <a:r>
              <a:rPr lang="en-US" sz="3200" dirty="0">
                <a:latin typeface="Franklin Gothic Medium Cond" panose="020B0606030402020204" pitchFamily="34" charset="0"/>
              </a:rPr>
              <a:t> </a:t>
            </a:r>
          </a:p>
          <a:p>
            <a:pPr algn="ctr"/>
            <a:r>
              <a:rPr lang="en-US" sz="2400" dirty="0">
                <a:latin typeface="Franklin Gothic Medium Cond" panose="020B0606030402020204" pitchFamily="34" charset="0"/>
              </a:rPr>
              <a:t>Winter 2020 – 2021</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160" y="1606659"/>
            <a:ext cx="5803252" cy="43394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0460" y="199605"/>
            <a:ext cx="4446739" cy="6029778"/>
          </a:xfrm>
          <a:prstGeom prst="rect">
            <a:avLst/>
          </a:prstGeom>
        </p:spPr>
      </p:pic>
      <p:pic>
        <p:nvPicPr>
          <p:cNvPr id="5" name="Picture 6" descr="https://www.clarkart.edu/App/Images/logo-l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34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8.1.1.jpg (1600×9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20658"/>
            <a:ext cx="4134445" cy="2457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clarkart.edu/2018.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901" y="1320658"/>
            <a:ext cx="4227804" cy="24574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clarkart.edu/2018.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9704" y="1320658"/>
            <a:ext cx="3912296" cy="24574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3848951"/>
            <a:ext cx="3748796" cy="2062103"/>
          </a:xfrm>
          <a:prstGeom prst="rect">
            <a:avLst/>
          </a:prstGeom>
          <a:noFill/>
        </p:spPr>
        <p:txBody>
          <a:bodyPr wrap="square" rtlCol="0">
            <a:spAutoFit/>
          </a:bodyPr>
          <a:lstStyle/>
          <a:p>
            <a:r>
              <a:rPr lang="en-US" sz="2000" b="1" dirty="0">
                <a:latin typeface="Franklin Gothic Medium Cond" panose="020B0606030402020204" pitchFamily="34" charset="0"/>
              </a:rPr>
              <a:t>Guillaume </a:t>
            </a:r>
            <a:r>
              <a:rPr lang="en-US" sz="2000" b="1" dirty="0" err="1">
                <a:latin typeface="Franklin Gothic Medium Cond" panose="020B0606030402020204" pitchFamily="34" charset="0"/>
              </a:rPr>
              <a:t>Lethi</a:t>
            </a:r>
            <a:r>
              <a:rPr lang="fr-FR" sz="2000" b="1" dirty="0">
                <a:latin typeface="Franklin Gothic Medium Cond" panose="020B0606030402020204" pitchFamily="34" charset="0"/>
              </a:rPr>
              <a:t>é</a:t>
            </a:r>
            <a:r>
              <a:rPr lang="en-US" sz="2000" b="1" dirty="0">
                <a:latin typeface="Franklin Gothic Medium Cond" panose="020B0606030402020204" pitchFamily="34" charset="0"/>
              </a:rPr>
              <a:t>re </a:t>
            </a:r>
            <a:r>
              <a:rPr lang="en-US" sz="2000" dirty="0">
                <a:latin typeface="Franklin Gothic Medium Cond" panose="020B0606030402020204" pitchFamily="34" charset="0"/>
              </a:rPr>
              <a:t>(1760-1832)</a:t>
            </a:r>
          </a:p>
          <a:p>
            <a:endParaRPr lang="en-US" dirty="0">
              <a:latin typeface="Franklin Gothic Medium Cond" panose="020B0606030402020204" pitchFamily="34" charset="0"/>
            </a:endParaRPr>
          </a:p>
          <a:p>
            <a:r>
              <a:rPr lang="fr-FR" i="1" dirty="0">
                <a:latin typeface="Franklin Gothic Medium Cond" panose="020B0606030402020204" pitchFamily="34" charset="0"/>
              </a:rPr>
              <a:t>Brutus </a:t>
            </a:r>
            <a:r>
              <a:rPr lang="fr-FR" i="1" dirty="0" err="1">
                <a:latin typeface="Franklin Gothic Medium Cond" panose="020B0606030402020204" pitchFamily="34" charset="0"/>
              </a:rPr>
              <a:t>Condemning</a:t>
            </a:r>
            <a:r>
              <a:rPr lang="fr-FR" i="1" dirty="0">
                <a:latin typeface="Franklin Gothic Medium Cond" panose="020B0606030402020204" pitchFamily="34" charset="0"/>
              </a:rPr>
              <a:t> </a:t>
            </a:r>
            <a:r>
              <a:rPr lang="fr-FR" i="1" dirty="0" err="1">
                <a:latin typeface="Franklin Gothic Medium Cond" panose="020B0606030402020204" pitchFamily="34" charset="0"/>
              </a:rPr>
              <a:t>His</a:t>
            </a:r>
            <a:r>
              <a:rPr lang="fr-FR" i="1" dirty="0">
                <a:latin typeface="Franklin Gothic Medium Cond" panose="020B0606030402020204" pitchFamily="34" charset="0"/>
              </a:rPr>
              <a:t> Sons to </a:t>
            </a:r>
            <a:r>
              <a:rPr lang="fr-FR" i="1" dirty="0" err="1">
                <a:latin typeface="Franklin Gothic Medium Cond" panose="020B0606030402020204" pitchFamily="34" charset="0"/>
              </a:rPr>
              <a:t>Death</a:t>
            </a:r>
            <a:r>
              <a:rPr lang="fr-FR" dirty="0">
                <a:latin typeface="Franklin Gothic Medium Cond" panose="020B0606030402020204" pitchFamily="34" charset="0"/>
              </a:rPr>
              <a:t>, 1788</a:t>
            </a:r>
          </a:p>
          <a:p>
            <a:r>
              <a:rPr lang="fr-FR" dirty="0" err="1">
                <a:latin typeface="Franklin Gothic Medium Cond" panose="020B0606030402020204" pitchFamily="34" charset="0"/>
              </a:rPr>
              <a:t>oil</a:t>
            </a:r>
            <a:r>
              <a:rPr lang="fr-FR" dirty="0">
                <a:latin typeface="Franklin Gothic Medium Cond" panose="020B0606030402020204" pitchFamily="34" charset="0"/>
              </a:rPr>
              <a:t> on </a:t>
            </a:r>
            <a:r>
              <a:rPr lang="fr-FR" dirty="0" err="1">
                <a:latin typeface="Franklin Gothic Medium Cond" panose="020B0606030402020204" pitchFamily="34" charset="0"/>
              </a:rPr>
              <a:t>canvas</a:t>
            </a:r>
            <a:r>
              <a:rPr lang="fr-FR" dirty="0">
                <a:latin typeface="Franklin Gothic Medium Cond" panose="020B0606030402020204" pitchFamily="34" charset="0"/>
              </a:rPr>
              <a:t>, 59.4 x 99.1 cm.</a:t>
            </a:r>
          </a:p>
          <a:p>
            <a:endParaRPr lang="fr-FR" dirty="0">
              <a:latin typeface="Franklin Gothic Medium Cond" panose="020B0606030402020204" pitchFamily="34" charset="0"/>
            </a:endParaRPr>
          </a:p>
          <a:p>
            <a:r>
              <a:rPr lang="fr-FR" dirty="0" err="1">
                <a:latin typeface="Franklin Gothic Medium Cond" panose="020B0606030402020204" pitchFamily="34" charset="0"/>
              </a:rPr>
              <a:t>Acquired</a:t>
            </a:r>
            <a:r>
              <a:rPr lang="fr-FR" dirty="0">
                <a:latin typeface="Franklin Gothic Medium Cond" panose="020B0606030402020204" pitchFamily="34" charset="0"/>
              </a:rPr>
              <a:t> by the Clark, 2018</a:t>
            </a:r>
          </a:p>
        </p:txBody>
      </p:sp>
      <p:sp>
        <p:nvSpPr>
          <p:cNvPr id="6" name="TextBox 5"/>
          <p:cNvSpPr txBox="1"/>
          <p:nvPr/>
        </p:nvSpPr>
        <p:spPr>
          <a:xfrm>
            <a:off x="4051901" y="3848951"/>
            <a:ext cx="3748796" cy="2062103"/>
          </a:xfrm>
          <a:prstGeom prst="rect">
            <a:avLst/>
          </a:prstGeom>
          <a:noFill/>
        </p:spPr>
        <p:txBody>
          <a:bodyPr wrap="square" rtlCol="0">
            <a:spAutoFit/>
          </a:bodyPr>
          <a:lstStyle/>
          <a:p>
            <a:r>
              <a:rPr lang="en-US" sz="2000" b="1" dirty="0">
                <a:latin typeface="Franklin Gothic Medium Cond" panose="020B0606030402020204" pitchFamily="34" charset="0"/>
              </a:rPr>
              <a:t>Guillaume </a:t>
            </a:r>
            <a:r>
              <a:rPr lang="en-US" sz="2000" b="1" dirty="0" err="1">
                <a:latin typeface="Franklin Gothic Medium Cond" panose="020B0606030402020204" pitchFamily="34" charset="0"/>
              </a:rPr>
              <a:t>Lethi</a:t>
            </a:r>
            <a:r>
              <a:rPr lang="fr-FR" sz="2000" b="1" dirty="0">
                <a:latin typeface="Franklin Gothic Medium Cond" panose="020B0606030402020204" pitchFamily="34" charset="0"/>
              </a:rPr>
              <a:t>é</a:t>
            </a:r>
            <a:r>
              <a:rPr lang="en-US" sz="2000" b="1" dirty="0">
                <a:latin typeface="Franklin Gothic Medium Cond" panose="020B0606030402020204" pitchFamily="34" charset="0"/>
              </a:rPr>
              <a:t>re </a:t>
            </a:r>
            <a:r>
              <a:rPr lang="en-US" sz="2000" dirty="0">
                <a:latin typeface="Franklin Gothic Medium Cond" panose="020B0606030402020204" pitchFamily="34" charset="0"/>
              </a:rPr>
              <a:t>(1760-1832)</a:t>
            </a:r>
          </a:p>
          <a:p>
            <a:endParaRPr lang="en-US" dirty="0">
              <a:latin typeface="Franklin Gothic Medium Cond" panose="020B0606030402020204" pitchFamily="34" charset="0"/>
            </a:endParaRPr>
          </a:p>
          <a:p>
            <a:r>
              <a:rPr lang="fr-FR" i="1" dirty="0">
                <a:latin typeface="Franklin Gothic Medium Cond" panose="020B0606030402020204" pitchFamily="34" charset="0"/>
              </a:rPr>
              <a:t>Brutus </a:t>
            </a:r>
            <a:r>
              <a:rPr lang="fr-FR" i="1" dirty="0" err="1">
                <a:latin typeface="Franklin Gothic Medium Cond" panose="020B0606030402020204" pitchFamily="34" charset="0"/>
              </a:rPr>
              <a:t>Condemning</a:t>
            </a:r>
            <a:r>
              <a:rPr lang="fr-FR" i="1" dirty="0">
                <a:latin typeface="Franklin Gothic Medium Cond" panose="020B0606030402020204" pitchFamily="34" charset="0"/>
              </a:rPr>
              <a:t> </a:t>
            </a:r>
            <a:r>
              <a:rPr lang="fr-FR" i="1" dirty="0" err="1">
                <a:latin typeface="Franklin Gothic Medium Cond" panose="020B0606030402020204" pitchFamily="34" charset="0"/>
              </a:rPr>
              <a:t>His</a:t>
            </a:r>
            <a:r>
              <a:rPr lang="fr-FR" i="1" dirty="0">
                <a:latin typeface="Franklin Gothic Medium Cond" panose="020B0606030402020204" pitchFamily="34" charset="0"/>
              </a:rPr>
              <a:t> Sons to </a:t>
            </a:r>
            <a:r>
              <a:rPr lang="fr-FR" i="1" dirty="0" err="1">
                <a:latin typeface="Franklin Gothic Medium Cond" panose="020B0606030402020204" pitchFamily="34" charset="0"/>
              </a:rPr>
              <a:t>Death</a:t>
            </a:r>
            <a:r>
              <a:rPr lang="fr-FR" dirty="0">
                <a:latin typeface="Franklin Gothic Medium Cond" panose="020B0606030402020204" pitchFamily="34" charset="0"/>
              </a:rPr>
              <a:t>, 1788</a:t>
            </a:r>
          </a:p>
          <a:p>
            <a:r>
              <a:rPr lang="fr-FR" dirty="0" err="1">
                <a:latin typeface="Franklin Gothic Medium Cond" panose="020B0606030402020204" pitchFamily="34" charset="0"/>
              </a:rPr>
              <a:t>chalk</a:t>
            </a:r>
            <a:r>
              <a:rPr lang="fr-FR" dirty="0">
                <a:latin typeface="Franklin Gothic Medium Cond" panose="020B0606030402020204" pitchFamily="34" charset="0"/>
              </a:rPr>
              <a:t> </a:t>
            </a:r>
            <a:r>
              <a:rPr lang="fr-FR" dirty="0" err="1">
                <a:latin typeface="Franklin Gothic Medium Cond" panose="020B0606030402020204" pitchFamily="34" charset="0"/>
              </a:rPr>
              <a:t>with</a:t>
            </a:r>
            <a:r>
              <a:rPr lang="fr-FR" dirty="0">
                <a:latin typeface="Franklin Gothic Medium Cond" panose="020B0606030402020204" pitchFamily="34" charset="0"/>
              </a:rPr>
              <a:t> </a:t>
            </a:r>
            <a:r>
              <a:rPr lang="fr-FR" dirty="0" err="1">
                <a:latin typeface="Franklin Gothic Medium Cond" panose="020B0606030402020204" pitchFamily="34" charset="0"/>
              </a:rPr>
              <a:t>wash</a:t>
            </a:r>
            <a:r>
              <a:rPr lang="fr-FR" dirty="0">
                <a:latin typeface="Franklin Gothic Medium Cond" panose="020B0606030402020204" pitchFamily="34" charset="0"/>
              </a:rPr>
              <a:t>, 35.6 x 62.2 cm.</a:t>
            </a:r>
          </a:p>
          <a:p>
            <a:endParaRPr lang="fr-FR" dirty="0">
              <a:latin typeface="Franklin Gothic Medium Cond" panose="020B0606030402020204" pitchFamily="34" charset="0"/>
            </a:endParaRPr>
          </a:p>
          <a:p>
            <a:r>
              <a:rPr lang="fr-FR" dirty="0" err="1">
                <a:latin typeface="Franklin Gothic Medium Cond" panose="020B0606030402020204" pitchFamily="34" charset="0"/>
              </a:rPr>
              <a:t>Acquired</a:t>
            </a:r>
            <a:r>
              <a:rPr lang="fr-FR" dirty="0">
                <a:latin typeface="Franklin Gothic Medium Cond" panose="020B0606030402020204" pitchFamily="34" charset="0"/>
              </a:rPr>
              <a:t> by the Clark, 2018</a:t>
            </a:r>
          </a:p>
        </p:txBody>
      </p:sp>
      <p:sp>
        <p:nvSpPr>
          <p:cNvPr id="7" name="TextBox 6"/>
          <p:cNvSpPr txBox="1"/>
          <p:nvPr/>
        </p:nvSpPr>
        <p:spPr>
          <a:xfrm>
            <a:off x="8279704" y="3852412"/>
            <a:ext cx="3748796" cy="2369880"/>
          </a:xfrm>
          <a:prstGeom prst="rect">
            <a:avLst/>
          </a:prstGeom>
          <a:noFill/>
        </p:spPr>
        <p:txBody>
          <a:bodyPr wrap="square" rtlCol="0">
            <a:spAutoFit/>
          </a:bodyPr>
          <a:lstStyle/>
          <a:p>
            <a:r>
              <a:rPr lang="en-US" sz="2000" b="1" dirty="0">
                <a:latin typeface="Franklin Gothic Medium Cond" panose="020B0606030402020204" pitchFamily="34" charset="0"/>
              </a:rPr>
              <a:t>Pierre Charles </a:t>
            </a:r>
            <a:r>
              <a:rPr lang="en-US" sz="2000" b="1" dirty="0" err="1">
                <a:latin typeface="Franklin Gothic Medium Cond" panose="020B0606030402020204" pitchFamily="34" charset="0"/>
              </a:rPr>
              <a:t>Coqueret</a:t>
            </a:r>
            <a:r>
              <a:rPr lang="en-US" sz="2000" b="1" dirty="0">
                <a:latin typeface="Franklin Gothic Medium Cond" panose="020B0606030402020204" pitchFamily="34" charset="0"/>
              </a:rPr>
              <a:t> </a:t>
            </a:r>
            <a:r>
              <a:rPr lang="en-US" sz="2000" dirty="0">
                <a:latin typeface="Franklin Gothic Medium Cond" panose="020B0606030402020204" pitchFamily="34" charset="0"/>
              </a:rPr>
              <a:t>(1761-1832),</a:t>
            </a:r>
          </a:p>
          <a:p>
            <a:r>
              <a:rPr lang="en-US" sz="2000" dirty="0">
                <a:latin typeface="Franklin Gothic Medium Cond" panose="020B0606030402020204" pitchFamily="34" charset="0"/>
              </a:rPr>
              <a:t>After Guillaume </a:t>
            </a:r>
            <a:r>
              <a:rPr lang="en-US" sz="2000" dirty="0" err="1">
                <a:latin typeface="Franklin Gothic Medium Cond" panose="020B0606030402020204" pitchFamily="34" charset="0"/>
              </a:rPr>
              <a:t>Lethi</a:t>
            </a:r>
            <a:r>
              <a:rPr lang="fr-FR" sz="2000" dirty="0">
                <a:latin typeface="Franklin Gothic Medium Cond" panose="020B0606030402020204" pitchFamily="34" charset="0"/>
              </a:rPr>
              <a:t>é</a:t>
            </a:r>
            <a:r>
              <a:rPr lang="en-US" sz="2000" dirty="0">
                <a:latin typeface="Franklin Gothic Medium Cond" panose="020B0606030402020204" pitchFamily="34" charset="0"/>
              </a:rPr>
              <a:t>re </a:t>
            </a:r>
          </a:p>
          <a:p>
            <a:endParaRPr lang="en-US" dirty="0">
              <a:latin typeface="Franklin Gothic Medium Cond" panose="020B0606030402020204" pitchFamily="34" charset="0"/>
            </a:endParaRPr>
          </a:p>
          <a:p>
            <a:r>
              <a:rPr lang="fr-FR" i="1" dirty="0">
                <a:latin typeface="Franklin Gothic Medium Cond" panose="020B0606030402020204" pitchFamily="34" charset="0"/>
              </a:rPr>
              <a:t>Brutus </a:t>
            </a:r>
            <a:r>
              <a:rPr lang="fr-FR" i="1" dirty="0" err="1">
                <a:latin typeface="Franklin Gothic Medium Cond" panose="020B0606030402020204" pitchFamily="34" charset="0"/>
              </a:rPr>
              <a:t>Condemning</a:t>
            </a:r>
            <a:r>
              <a:rPr lang="fr-FR" i="1" dirty="0">
                <a:latin typeface="Franklin Gothic Medium Cond" panose="020B0606030402020204" pitchFamily="34" charset="0"/>
              </a:rPr>
              <a:t> </a:t>
            </a:r>
            <a:r>
              <a:rPr lang="fr-FR" i="1" dirty="0" err="1">
                <a:latin typeface="Franklin Gothic Medium Cond" panose="020B0606030402020204" pitchFamily="34" charset="0"/>
              </a:rPr>
              <a:t>His</a:t>
            </a:r>
            <a:r>
              <a:rPr lang="fr-FR" i="1" dirty="0">
                <a:latin typeface="Franklin Gothic Medium Cond" panose="020B0606030402020204" pitchFamily="34" charset="0"/>
              </a:rPr>
              <a:t> Sons to </a:t>
            </a:r>
            <a:r>
              <a:rPr lang="fr-FR" i="1" dirty="0" err="1">
                <a:latin typeface="Franklin Gothic Medium Cond" panose="020B0606030402020204" pitchFamily="34" charset="0"/>
              </a:rPr>
              <a:t>Death</a:t>
            </a:r>
            <a:r>
              <a:rPr lang="fr-FR" dirty="0">
                <a:latin typeface="Franklin Gothic Medium Cond" panose="020B0606030402020204" pitchFamily="34" charset="0"/>
              </a:rPr>
              <a:t>, 1794</a:t>
            </a:r>
          </a:p>
          <a:p>
            <a:r>
              <a:rPr lang="fr-FR" dirty="0" err="1">
                <a:latin typeface="Franklin Gothic Medium Cond" panose="020B0606030402020204" pitchFamily="34" charset="0"/>
              </a:rPr>
              <a:t>engraving</a:t>
            </a:r>
            <a:r>
              <a:rPr lang="fr-FR" dirty="0">
                <a:latin typeface="Franklin Gothic Medium Cond" panose="020B0606030402020204" pitchFamily="34" charset="0"/>
              </a:rPr>
              <a:t>, 22 1/2 x 38 3/4 cm.</a:t>
            </a:r>
          </a:p>
          <a:p>
            <a:endParaRPr lang="fr-FR" dirty="0">
              <a:latin typeface="Franklin Gothic Medium Cond" panose="020B0606030402020204" pitchFamily="34" charset="0"/>
            </a:endParaRPr>
          </a:p>
          <a:p>
            <a:r>
              <a:rPr lang="fr-FR" dirty="0" err="1">
                <a:latin typeface="Franklin Gothic Medium Cond" panose="020B0606030402020204" pitchFamily="34" charset="0"/>
              </a:rPr>
              <a:t>Acquired</a:t>
            </a:r>
            <a:r>
              <a:rPr lang="fr-FR" dirty="0">
                <a:latin typeface="Franklin Gothic Medium Cond" panose="020B0606030402020204" pitchFamily="34" charset="0"/>
              </a:rPr>
              <a:t> by the Clark, 2018</a:t>
            </a:r>
          </a:p>
        </p:txBody>
      </p:sp>
      <p:pic>
        <p:nvPicPr>
          <p:cNvPr id="8" name="Picture 6" descr="https://www.clarkart.edu/App/Images/logo-l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786129" y="255824"/>
            <a:ext cx="6100293" cy="787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latin typeface="Franklin Gothic Medium Cond" panose="020B0606030402020204" pitchFamily="34" charset="0"/>
              </a:rPr>
              <a:t>Recent Acquisitions</a:t>
            </a:r>
          </a:p>
        </p:txBody>
      </p:sp>
    </p:spTree>
    <p:extLst>
      <p:ext uri="{BB962C8B-B14F-4D97-AF65-F5344CB8AC3E}">
        <p14:creationId xmlns:p14="http://schemas.microsoft.com/office/powerpoint/2010/main" val="294106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138" t="11256" r="25507" b="22826"/>
          <a:stretch/>
        </p:blipFill>
        <p:spPr>
          <a:xfrm>
            <a:off x="1774298" y="1043189"/>
            <a:ext cx="8000767" cy="5264079"/>
          </a:xfrm>
          <a:prstGeom prst="rect">
            <a:avLst/>
          </a:prstGeom>
        </p:spPr>
      </p:pic>
      <p:pic>
        <p:nvPicPr>
          <p:cNvPr id="3" name="Picture 6" descr="https://www.clarkart.edu/App/Images/logo-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2786129" y="255824"/>
            <a:ext cx="6100293" cy="787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latin typeface="Franklin Gothic Medium Cond" panose="020B0606030402020204" pitchFamily="34" charset="0"/>
              </a:rPr>
              <a:t>Open Access Images </a:t>
            </a:r>
          </a:p>
        </p:txBody>
      </p:sp>
    </p:spTree>
    <p:extLst>
      <p:ext uri="{BB962C8B-B14F-4D97-AF65-F5344CB8AC3E}">
        <p14:creationId xmlns:p14="http://schemas.microsoft.com/office/powerpoint/2010/main" val="133458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442434" y="436128"/>
            <a:ext cx="9298547" cy="90327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latin typeface="Franklin Gothic Medium Cond" panose="020B0606030402020204" pitchFamily="34" charset="0"/>
              </a:rPr>
              <a:t>Diversity, Equity, Accessibility, Inclusion (DEAI) </a:t>
            </a:r>
          </a:p>
        </p:txBody>
      </p:sp>
      <p:pic>
        <p:nvPicPr>
          <p:cNvPr id="3" name="Picture 2"/>
          <p:cNvPicPr>
            <a:picLocks noChangeAspect="1"/>
          </p:cNvPicPr>
          <p:nvPr/>
        </p:nvPicPr>
        <p:blipFill rotWithShape="1">
          <a:blip r:embed="rId2"/>
          <a:srcRect l="19851" t="23327" r="12854" b="17022"/>
          <a:stretch/>
        </p:blipFill>
        <p:spPr>
          <a:xfrm>
            <a:off x="1468191" y="1481070"/>
            <a:ext cx="9247031" cy="4610637"/>
          </a:xfrm>
          <a:prstGeom prst="rect">
            <a:avLst/>
          </a:prstGeom>
        </p:spPr>
      </p:pic>
      <p:sp>
        <p:nvSpPr>
          <p:cNvPr id="4" name="TextBox 3"/>
          <p:cNvSpPr txBox="1"/>
          <p:nvPr/>
        </p:nvSpPr>
        <p:spPr>
          <a:xfrm>
            <a:off x="8040650" y="6168980"/>
            <a:ext cx="2700331" cy="307777"/>
          </a:xfrm>
          <a:prstGeom prst="rect">
            <a:avLst/>
          </a:prstGeom>
          <a:noFill/>
        </p:spPr>
        <p:txBody>
          <a:bodyPr wrap="square" rtlCol="0">
            <a:spAutoFit/>
          </a:bodyPr>
          <a:lstStyle/>
          <a:p>
            <a:r>
              <a:rPr lang="en-US" sz="1400" dirty="0">
                <a:latin typeface="Franklin Gothic Medium Cond" panose="020B0606030402020204" pitchFamily="34" charset="0"/>
              </a:rPr>
              <a:t>American Alliance of Museums, 2018</a:t>
            </a:r>
          </a:p>
        </p:txBody>
      </p:sp>
      <p:pic>
        <p:nvPicPr>
          <p:cNvPr id="5" name="Picture 6" descr="https://www.clarkart.edu/App/Images/logo-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9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6" y="1339403"/>
            <a:ext cx="9066725" cy="4893647"/>
          </a:xfrm>
          <a:prstGeom prst="rect">
            <a:avLst/>
          </a:prstGeom>
        </p:spPr>
        <p:txBody>
          <a:bodyPr wrap="square">
            <a:spAutoFit/>
          </a:bodyPr>
          <a:lstStyle/>
          <a:p>
            <a:r>
              <a:rPr lang="en-US" sz="2400" dirty="0">
                <a:latin typeface="Franklin Gothic Medium Cond" panose="020B0606030402020204" pitchFamily="34" charset="0"/>
              </a:rPr>
              <a:t>“Museums are democratizing, inclusive and polyphonic spaces for critical dialogue about the pasts and the futures. Acknowledging and addressing the conflicts and challenges of the present, they hold artifacts and specimens in trust for society, safeguard diverse memories for future generations and guarantee equal rights and equal access to heritage for all people.</a:t>
            </a:r>
          </a:p>
          <a:p>
            <a:endParaRPr lang="en-US" sz="2400" dirty="0">
              <a:latin typeface="Franklin Gothic Medium Cond" panose="020B0606030402020204" pitchFamily="34" charset="0"/>
            </a:endParaRPr>
          </a:p>
          <a:p>
            <a:r>
              <a:rPr lang="en-US" sz="2400" dirty="0">
                <a:latin typeface="Franklin Gothic Medium Cond" panose="020B0606030402020204" pitchFamily="34" charset="0"/>
              </a:rPr>
              <a:t>Museums are not for profit. They are participatory and transparent, and work in active partnership with and for diverse communities to collect, preserve, research, interpret, exhibit, and enhance understandings of the world, aiming to contribute to human dignity and social justice, global equality and planetary wellbeing.”</a:t>
            </a:r>
          </a:p>
          <a:p>
            <a:endParaRPr lang="en-US" sz="2400" b="0" i="0" dirty="0">
              <a:effectLst/>
              <a:latin typeface="Franklin Gothic Medium Cond" panose="020B0606030402020204" pitchFamily="34" charset="0"/>
            </a:endParaRPr>
          </a:p>
          <a:p>
            <a:r>
              <a:rPr lang="en-US" sz="2400" dirty="0">
                <a:latin typeface="Franklin Gothic Medium Cond" panose="020B0606030402020204" pitchFamily="34" charset="0"/>
              </a:rPr>
              <a:t>													- </a:t>
            </a:r>
            <a:r>
              <a:rPr lang="en-US" sz="2400" dirty="0" err="1">
                <a:latin typeface="Franklin Gothic Medium Cond" panose="020B0606030402020204" pitchFamily="34" charset="0"/>
              </a:rPr>
              <a:t>Jette</a:t>
            </a:r>
            <a:r>
              <a:rPr lang="en-US" sz="2400" dirty="0">
                <a:latin typeface="Franklin Gothic Medium Cond" panose="020B0606030402020204" pitchFamily="34" charset="0"/>
              </a:rPr>
              <a:t> </a:t>
            </a:r>
            <a:r>
              <a:rPr lang="en-US" sz="2400" dirty="0" err="1">
                <a:latin typeface="Franklin Gothic Medium Cond" panose="020B0606030402020204" pitchFamily="34" charset="0"/>
              </a:rPr>
              <a:t>Sandahl</a:t>
            </a:r>
            <a:r>
              <a:rPr lang="en-US" sz="2400" dirty="0">
                <a:latin typeface="Franklin Gothic Medium Cond" panose="020B0606030402020204" pitchFamily="34" charset="0"/>
              </a:rPr>
              <a:t>, 2019 </a:t>
            </a:r>
            <a:endParaRPr lang="en-US" sz="2400" b="0" i="0" dirty="0">
              <a:effectLst/>
              <a:latin typeface="Franklin Gothic Medium Cond" panose="020B0606030402020204" pitchFamily="34" charset="0"/>
            </a:endParaRPr>
          </a:p>
        </p:txBody>
      </p:sp>
      <p:sp>
        <p:nvSpPr>
          <p:cNvPr id="3" name="Subtitle 2"/>
          <p:cNvSpPr txBox="1">
            <a:spLocks/>
          </p:cNvSpPr>
          <p:nvPr/>
        </p:nvSpPr>
        <p:spPr>
          <a:xfrm>
            <a:off x="1442434" y="436128"/>
            <a:ext cx="9298547" cy="903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latin typeface="Franklin Gothic Medium Cond" panose="020B0606030402020204" pitchFamily="34" charset="0"/>
              </a:rPr>
              <a:t>International Council of Museums (ICOM)</a:t>
            </a:r>
          </a:p>
        </p:txBody>
      </p:sp>
      <p:pic>
        <p:nvPicPr>
          <p:cNvPr id="4" name="Picture 6" descr="https://www.clarkart.edu/App/Images/logo-l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8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conomist.com/sites/default/files/20180217_WOC744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181" y="1043189"/>
            <a:ext cx="8838188" cy="525458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a:xfrm>
            <a:off x="2786129" y="255824"/>
            <a:ext cx="6100293" cy="787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latin typeface="Franklin Gothic Medium Cond" panose="020B0606030402020204" pitchFamily="34" charset="0"/>
              </a:rPr>
              <a:t>Social Mobility</a:t>
            </a:r>
          </a:p>
        </p:txBody>
      </p:sp>
      <p:pic>
        <p:nvPicPr>
          <p:cNvPr id="4" name="Picture 6" descr="https://www.clarkart.edu/App/Images/logo-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58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786129" y="255824"/>
            <a:ext cx="6100293" cy="787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latin typeface="Franklin Gothic Medium Cond" panose="020B0606030402020204" pitchFamily="34" charset="0"/>
              </a:rPr>
              <a:t>The Diverse Future</a:t>
            </a:r>
          </a:p>
        </p:txBody>
      </p:sp>
      <p:pic>
        <p:nvPicPr>
          <p:cNvPr id="3" name="Picture 6" descr="https://www.clarkart.edu/App/Images/logo-l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19910" t="24139" r="28568" b="33178"/>
          <a:stretch/>
        </p:blipFill>
        <p:spPr>
          <a:xfrm>
            <a:off x="1125127" y="1294498"/>
            <a:ext cx="9422295" cy="4390872"/>
          </a:xfrm>
          <a:prstGeom prst="rect">
            <a:avLst/>
          </a:prstGeom>
        </p:spPr>
      </p:pic>
    </p:spTree>
    <p:extLst>
      <p:ext uri="{BB962C8B-B14F-4D97-AF65-F5344CB8AC3E}">
        <p14:creationId xmlns:p14="http://schemas.microsoft.com/office/powerpoint/2010/main" val="310909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442434" y="436128"/>
            <a:ext cx="9298547" cy="903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latin typeface="Franklin Gothic Medium Cond" panose="020B0606030402020204" pitchFamily="34" charset="0"/>
              </a:rPr>
              <a:t>Clark 2020 Exhibition Program</a:t>
            </a:r>
          </a:p>
        </p:txBody>
      </p:sp>
      <p:sp>
        <p:nvSpPr>
          <p:cNvPr id="4" name="Rectangle 3"/>
          <p:cNvSpPr/>
          <p:nvPr/>
        </p:nvSpPr>
        <p:spPr>
          <a:xfrm>
            <a:off x="1674256" y="1339403"/>
            <a:ext cx="9066725" cy="4801314"/>
          </a:xfrm>
          <a:prstGeom prst="rect">
            <a:avLst/>
          </a:prstGeom>
        </p:spPr>
        <p:txBody>
          <a:bodyPr wrap="square">
            <a:spAutoFit/>
          </a:bodyPr>
          <a:lstStyle/>
          <a:p>
            <a:pPr algn="ctr"/>
            <a:r>
              <a:rPr lang="en-US" sz="2400" dirty="0">
                <a:latin typeface="Franklin Gothic Medium Cond" panose="020B0606030402020204" pitchFamily="34" charset="0"/>
              </a:rPr>
              <a:t>Claude and François-Xavier </a:t>
            </a:r>
            <a:r>
              <a:rPr lang="en-US" sz="2400" dirty="0" err="1">
                <a:latin typeface="Franklin Gothic Medium Cond" panose="020B0606030402020204" pitchFamily="34" charset="0"/>
              </a:rPr>
              <a:t>Lalanne</a:t>
            </a:r>
            <a:r>
              <a:rPr lang="en-US" sz="2400" dirty="0">
                <a:latin typeface="Franklin Gothic Medium Cond" panose="020B0606030402020204" pitchFamily="34" charset="0"/>
              </a:rPr>
              <a:t>: Nature Transformed </a:t>
            </a:r>
          </a:p>
          <a:p>
            <a:pPr algn="ctr"/>
            <a:r>
              <a:rPr lang="en-US" dirty="0">
                <a:latin typeface="Franklin Gothic Medium Cond" panose="020B0606030402020204" pitchFamily="34" charset="0"/>
              </a:rPr>
              <a:t>May 9, 2020 – November 1, 2020</a:t>
            </a:r>
          </a:p>
          <a:p>
            <a:r>
              <a:rPr lang="en-US" sz="2400" dirty="0">
                <a:latin typeface="Franklin Gothic Medium Cond" panose="020B0606030402020204" pitchFamily="34" charset="0"/>
              </a:rPr>
              <a:t> </a:t>
            </a:r>
          </a:p>
          <a:p>
            <a:pPr algn="ctr"/>
            <a:r>
              <a:rPr lang="en-US" sz="2400" dirty="0">
                <a:latin typeface="Franklin Gothic Medium Cond" panose="020B0606030402020204" pitchFamily="34" charset="0"/>
              </a:rPr>
              <a:t>Nikolai </a:t>
            </a:r>
            <a:r>
              <a:rPr lang="en-US" sz="2400" dirty="0" err="1">
                <a:latin typeface="Franklin Gothic Medium Cond" panose="020B0606030402020204" pitchFamily="34" charset="0"/>
              </a:rPr>
              <a:t>Astrup</a:t>
            </a:r>
            <a:r>
              <a:rPr lang="en-US" sz="2400" dirty="0">
                <a:latin typeface="Franklin Gothic Medium Cond" panose="020B0606030402020204" pitchFamily="34" charset="0"/>
              </a:rPr>
              <a:t>: Visions of Norway </a:t>
            </a:r>
          </a:p>
          <a:p>
            <a:pPr algn="ctr"/>
            <a:r>
              <a:rPr lang="en-US" dirty="0">
                <a:latin typeface="Franklin Gothic Medium Cond" panose="020B0606030402020204" pitchFamily="34" charset="0"/>
              </a:rPr>
              <a:t>June 13, 2020 – September 7, 2020</a:t>
            </a:r>
          </a:p>
          <a:p>
            <a:endParaRPr lang="en-US" sz="2400" b="0" i="0" dirty="0">
              <a:effectLst/>
              <a:latin typeface="Franklin Gothic Medium Cond" panose="020B0606030402020204" pitchFamily="34" charset="0"/>
            </a:endParaRPr>
          </a:p>
          <a:p>
            <a:pPr algn="ctr"/>
            <a:r>
              <a:rPr lang="en-US" sz="2400" dirty="0">
                <a:latin typeface="Franklin Gothic Medium Cond" panose="020B0606030402020204" pitchFamily="34" charset="0"/>
              </a:rPr>
              <a:t>Lin May Saeed: Arrival of the Animals</a:t>
            </a:r>
          </a:p>
          <a:p>
            <a:pPr algn="ctr"/>
            <a:r>
              <a:rPr lang="en-US" dirty="0">
                <a:latin typeface="Franklin Gothic Medium Cond" panose="020B0606030402020204" pitchFamily="34" charset="0"/>
              </a:rPr>
              <a:t>June 22, 2020 – October 12, 2020</a:t>
            </a:r>
          </a:p>
          <a:p>
            <a:endParaRPr lang="en-US" sz="2400" b="0" i="0" dirty="0">
              <a:effectLst/>
              <a:latin typeface="Franklin Gothic Medium Cond" panose="020B0606030402020204" pitchFamily="34" charset="0"/>
            </a:endParaRPr>
          </a:p>
          <a:p>
            <a:pPr algn="ctr"/>
            <a:r>
              <a:rPr lang="en-US" sz="2400" dirty="0">
                <a:latin typeface="Franklin Gothic Medium Cond" panose="020B0606030402020204" pitchFamily="34" charset="0"/>
              </a:rPr>
              <a:t>Ground/work</a:t>
            </a:r>
          </a:p>
          <a:p>
            <a:pPr algn="ctr"/>
            <a:r>
              <a:rPr lang="en-US" dirty="0">
                <a:latin typeface="Franklin Gothic Medium Cond" panose="020B0606030402020204" pitchFamily="34" charset="0"/>
              </a:rPr>
              <a:t>June 27, 2020 – Late Spring 2021</a:t>
            </a:r>
          </a:p>
          <a:p>
            <a:endParaRPr lang="en-US" sz="2400" b="0" i="0" dirty="0">
              <a:effectLst/>
              <a:latin typeface="Franklin Gothic Medium Cond" panose="020B0606030402020204" pitchFamily="34" charset="0"/>
            </a:endParaRPr>
          </a:p>
          <a:p>
            <a:pPr algn="ctr"/>
            <a:r>
              <a:rPr lang="en-US" sz="2400" dirty="0">
                <a:latin typeface="Franklin Gothic Medium Cond" panose="020B0606030402020204" pitchFamily="34" charset="0"/>
              </a:rPr>
              <a:t>Pia </a:t>
            </a:r>
            <a:r>
              <a:rPr lang="en-US" sz="2400" dirty="0" err="1">
                <a:latin typeface="Franklin Gothic Medium Cond" panose="020B0606030402020204" pitchFamily="34" charset="0"/>
              </a:rPr>
              <a:t>Camil</a:t>
            </a:r>
            <a:r>
              <a:rPr lang="en-US" sz="2400" dirty="0">
                <a:latin typeface="Franklin Gothic Medium Cond" panose="020B0606030402020204" pitchFamily="34" charset="0"/>
              </a:rPr>
              <a:t> </a:t>
            </a:r>
          </a:p>
          <a:p>
            <a:pPr algn="ctr"/>
            <a:r>
              <a:rPr lang="en-US" dirty="0">
                <a:latin typeface="Franklin Gothic Medium Cond" panose="020B0606030402020204" pitchFamily="34" charset="0"/>
              </a:rPr>
              <a:t>Winter 2020 – 2021</a:t>
            </a:r>
          </a:p>
        </p:txBody>
      </p:sp>
      <p:pic>
        <p:nvPicPr>
          <p:cNvPr id="5" name="Picture 6" descr="https://www.clarkart.edu/App/Images/logo-l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1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697" y="369277"/>
            <a:ext cx="8761188" cy="954107"/>
          </a:xfrm>
          <a:prstGeom prst="rect">
            <a:avLst/>
          </a:prstGeom>
          <a:noFill/>
        </p:spPr>
        <p:txBody>
          <a:bodyPr wrap="square" rtlCol="0">
            <a:spAutoFit/>
          </a:bodyPr>
          <a:lstStyle/>
          <a:p>
            <a:pPr algn="ctr"/>
            <a:r>
              <a:rPr lang="en-US" sz="3200" dirty="0">
                <a:latin typeface="Franklin Gothic Medium Cond" panose="020B0606030402020204" pitchFamily="34" charset="0"/>
              </a:rPr>
              <a:t>Claude and François-Xavier </a:t>
            </a:r>
            <a:r>
              <a:rPr lang="en-US" sz="3200" dirty="0" err="1">
                <a:latin typeface="Franklin Gothic Medium Cond" panose="020B0606030402020204" pitchFamily="34" charset="0"/>
              </a:rPr>
              <a:t>Lalanne</a:t>
            </a:r>
            <a:r>
              <a:rPr lang="en-US" sz="3200" dirty="0">
                <a:latin typeface="Franklin Gothic Medium Cond" panose="020B0606030402020204" pitchFamily="34" charset="0"/>
              </a:rPr>
              <a:t>: Nature Transformed </a:t>
            </a:r>
          </a:p>
          <a:p>
            <a:pPr algn="ctr"/>
            <a:r>
              <a:rPr lang="en-US" sz="2400" dirty="0">
                <a:latin typeface="Franklin Gothic Medium Cond" panose="020B0606030402020204" pitchFamily="34" charset="0"/>
              </a:rPr>
              <a:t>May 9, 2020 – November 1, 2020</a:t>
            </a:r>
          </a:p>
        </p:txBody>
      </p:sp>
      <p:pic>
        <p:nvPicPr>
          <p:cNvPr id="3" name="Picture 2">
            <a:extLst>
              <a:ext uri="{FF2B5EF4-FFF2-40B4-BE49-F238E27FC236}">
                <a16:creationId xmlns:a16="http://schemas.microsoft.com/office/drawing/2014/main" id="{80CD5C5F-9BE3-400E-B762-0DDF3D60A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7697" y="1854533"/>
            <a:ext cx="4821631" cy="3997238"/>
          </a:xfrm>
          <a:prstGeom prst="rect">
            <a:avLst/>
          </a:prstGeom>
        </p:spPr>
      </p:pic>
      <p:pic>
        <p:nvPicPr>
          <p:cNvPr id="4" name="Picture 3">
            <a:extLst>
              <a:ext uri="{FF2B5EF4-FFF2-40B4-BE49-F238E27FC236}">
                <a16:creationId xmlns:a16="http://schemas.microsoft.com/office/drawing/2014/main" id="{C7FC6457-D77A-43CC-A0D2-354FA7A8D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888" y="1412654"/>
            <a:ext cx="3253997" cy="4880996"/>
          </a:xfrm>
          <a:prstGeom prst="rect">
            <a:avLst/>
          </a:prstGeom>
        </p:spPr>
      </p:pic>
      <p:pic>
        <p:nvPicPr>
          <p:cNvPr id="5" name="Picture 6" descr="https://www.clarkart.edu/App/Images/logo-l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75" y="5904411"/>
            <a:ext cx="1040802" cy="7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312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7132</TotalTime>
  <Words>397</Words>
  <Application>Microsoft Office PowerPoint</Application>
  <PresentationFormat>Widescreen</PresentationFormat>
  <Paragraphs>62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Museum as Brave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Clark Art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Orosco</dc:creator>
  <cp:lastModifiedBy>Amber Orosco</cp:lastModifiedBy>
  <cp:revision>24</cp:revision>
  <cp:lastPrinted>2019-10-29T14:36:21Z</cp:lastPrinted>
  <dcterms:created xsi:type="dcterms:W3CDTF">2019-10-15T14:48:05Z</dcterms:created>
  <dcterms:modified xsi:type="dcterms:W3CDTF">2019-10-29T16:49:09Z</dcterms:modified>
</cp:coreProperties>
</file>